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20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772" r:id="rId2"/>
    <p:sldId id="777" r:id="rId3"/>
    <p:sldId id="778" r:id="rId4"/>
    <p:sldId id="783" r:id="rId5"/>
    <p:sldId id="785" r:id="rId6"/>
    <p:sldId id="784" r:id="rId7"/>
    <p:sldId id="789" r:id="rId8"/>
    <p:sldId id="788" r:id="rId9"/>
    <p:sldId id="790" r:id="rId10"/>
    <p:sldId id="792" r:id="rId11"/>
    <p:sldId id="796" r:id="rId12"/>
    <p:sldId id="793" r:id="rId13"/>
    <p:sldId id="791" r:id="rId14"/>
    <p:sldId id="794" r:id="rId15"/>
    <p:sldId id="779" r:id="rId16"/>
    <p:sldId id="795" r:id="rId17"/>
    <p:sldId id="823" r:id="rId18"/>
    <p:sldId id="798" r:id="rId19"/>
    <p:sldId id="799" r:id="rId20"/>
    <p:sldId id="800" r:id="rId21"/>
    <p:sldId id="802" r:id="rId22"/>
    <p:sldId id="801" r:id="rId23"/>
    <p:sldId id="803" r:id="rId24"/>
    <p:sldId id="804" r:id="rId25"/>
    <p:sldId id="805" r:id="rId26"/>
    <p:sldId id="806" r:id="rId27"/>
    <p:sldId id="807" r:id="rId28"/>
    <p:sldId id="808" r:id="rId29"/>
    <p:sldId id="809" r:id="rId30"/>
    <p:sldId id="810" r:id="rId31"/>
    <p:sldId id="811" r:id="rId32"/>
    <p:sldId id="812" r:id="rId33"/>
    <p:sldId id="819" r:id="rId34"/>
    <p:sldId id="813" r:id="rId35"/>
    <p:sldId id="815" r:id="rId36"/>
    <p:sldId id="820" r:id="rId37"/>
    <p:sldId id="814" r:id="rId38"/>
    <p:sldId id="816" r:id="rId39"/>
    <p:sldId id="821" r:id="rId40"/>
    <p:sldId id="822" r:id="rId41"/>
    <p:sldId id="824" r:id="rId42"/>
    <p:sldId id="825" r:id="rId43"/>
    <p:sldId id="8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F6375-10A5-4329-A417-B5CA2B11A61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ED844-8EA6-4703-BC68-400AE4E6E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943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7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9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0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7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405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86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5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56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5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755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37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11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37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04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15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73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139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30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11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76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22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216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4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07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02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17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58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1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18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4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57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54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75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415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6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5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37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4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EF3C0-2A6F-4817-BAA7-E4859C4B566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2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E64FF-EBC3-D2A2-5DDE-9325A1CA3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B38711-1D53-2B2D-15F9-B696FE8CB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7164D-8CC5-C29C-EA28-761D620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040FC-76C3-F515-E117-02FBD5507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4053A-5968-6CD7-712C-901658CC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5AED-3C47-33E0-9E9C-E219E1DC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0B2DA-FF85-12E9-EE02-05771AF4F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EA847-3852-A122-89C9-7D800A4F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7DF8-D904-4A07-3ABF-1D02964F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A56E1-06B4-CA7E-2A6B-1DBC52AC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35707-2877-C176-49D0-93F4D3628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03B26-2061-BC7F-FA25-7C3128C0E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310B-FCAC-2B8A-75DB-CC996221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1EF09-DB70-C618-B944-C7B7C9EB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060E-E4D2-AD39-8783-5BBDAFF1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0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C05C-D934-77B4-8785-8DE1872A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AE5A1-10AC-C0FF-26D6-84D77C355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7A50-2BEE-61F3-0C3D-69CFEDF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F9FCB-76D1-9249-6232-81EA82BB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4BF60-4309-375B-6A1C-795578BA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0A97-2ED8-EE70-0D27-2D784060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42FD-C6C4-04BF-843B-8FA3D42E2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51804-9ED7-A27B-5CA2-3B0B5450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B5C7-6C49-3164-D7A5-95F2AFE4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B8445-AA8F-BAB6-296B-438FED5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1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64A3-FA95-EB47-4A30-D87F78C7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1DB27-D1F3-3369-A978-3891E08B4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0B8A0-B95B-FAC4-02E6-E82FDF0B3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DA5AA-C90B-FBB6-B2DA-AA72F33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B0663-1770-4FB5-6276-176D47EF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5A778-035A-5E8F-1CDD-C7A57672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1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4609-117F-CD29-71D3-4DCBEB40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A36B3-6A39-8A26-1628-9C4C3987B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3D4A8-F72C-5D2E-1EF5-708AA4D52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0A3DA-8C08-2DC4-2534-EDFE9A990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1D538A-4954-77A2-7E16-1B693B2FE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450D28-05AF-15F6-1941-8197DC9D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63641-2AC2-AF09-3147-9393CEB3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A3E2C-20EA-0E0B-4197-1B81A61C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62153-953C-1008-BA73-0D898721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C0070-3911-BF7E-2B01-52181023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7746D-7FD1-03D0-A8D3-C0004486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FACD6-7DE0-BE93-578A-93A9AE80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8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C6012-CB8E-7803-BB56-C13BB049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B7396-8EF4-C16A-E087-2E4DB0D3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D8174-681F-8EEA-E706-437E3F57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4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ED58-D034-1459-FFD3-F43000F3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5E53A-1F9B-0770-F609-3AC7029BC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CEDDA-EBA4-C10A-6BF1-945473357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43F0A-4B83-2503-88FA-651A72A4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4DC5F-850E-4841-62A9-E6657C48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C25E7-E92B-1A13-D996-47A80ED9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C32A-754D-2FBC-7F38-6B04A5BF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CD72FD-C8AC-3759-069E-350F40547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5076E-6C10-C68E-6F64-D1E893C0C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9459-81D8-B083-22F1-BC2CDA7CC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B333-C979-0510-C3C5-F0C1DA2F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B23E7-F827-17FE-FC52-0EF4690F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6D072-5611-A038-6FE3-C66211DF0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60610-7981-55F3-EE38-78041BFFE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AF155-7165-1955-CA25-18A640E50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1F12D-2827-467B-8EFE-71FF7F619C8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EC32A-D6D9-A7E6-0665-60D508D9C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9B2E-3ADC-B4F3-DDAD-A510F0DB3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63794-9397-4E59-9043-0768940C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4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eu.idtdna.com/site/order/designtool/index/CRISPR_PREDESIGN" TargetMode="External"/><Relationship Id="rId4" Type="http://schemas.openxmlformats.org/officeDocument/2006/relationships/hyperlink" Target="https://chopchop.cbu.uib.no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www.lamhdi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s://www.ncbi.nlm.nih.gov/geo/geo2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://rgd.mcw.edu/" TargetMode="External"/><Relationship Id="rId4" Type="http://schemas.openxmlformats.org/officeDocument/2006/relationships/hyperlink" Target="https://www.informatics.jax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hyperlink" Target="https://www2.jax.org/nomenclature-tutoria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rta.olya@amu.edu.pl" TargetMode="External"/><Relationship Id="rId4" Type="http://schemas.openxmlformats.org/officeDocument/2006/relationships/hyperlink" Target="https://dhmg.amu.edu.pl/teachin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scitable/content/mice-as-models-for-human-genetics-4771/" TargetMode="External"/><Relationship Id="rId13" Type="http://schemas.openxmlformats.org/officeDocument/2006/relationships/hyperlink" Target="https://doi.org/10.1038/s41580-020-0259-3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learn.genetics.utah.edu/content/addiction/mouse/" TargetMode="External"/><Relationship Id="rId12" Type="http://schemas.openxmlformats.org/officeDocument/2006/relationships/hyperlink" Target="https://www.nature.com/articles/nrendo.2017.161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8/s12276-018-0115-0" TargetMode="External"/><Relationship Id="rId11" Type="http://schemas.openxmlformats.org/officeDocument/2006/relationships/hyperlink" Target="https://doi.org/10.1038/s41569-019-0179-0" TargetMode="External"/><Relationship Id="rId5" Type="http://schemas.openxmlformats.org/officeDocument/2006/relationships/hyperlink" Target="https://doi.org/10.15212/bioi-2022-0018" TargetMode="External"/><Relationship Id="rId10" Type="http://schemas.openxmlformats.org/officeDocument/2006/relationships/hyperlink" Target="https://doi.org/10.3390/ijms22126404" TargetMode="External"/><Relationship Id="rId4" Type="http://schemas.openxmlformats.org/officeDocument/2006/relationships/hyperlink" Target="https://doi.org/10.1038/s12276-021-00629-4" TargetMode="External"/><Relationship Id="rId9" Type="http://schemas.openxmlformats.org/officeDocument/2006/relationships/hyperlink" Target="https://doi.org/10.1038/s41420-018-0109-7" TargetMode="External"/><Relationship Id="rId14" Type="http://schemas.openxmlformats.org/officeDocument/2006/relationships/hyperlink" Target="https://doi.org/10.3390/cells10030712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89/fonc.2017.00022" TargetMode="External"/><Relationship Id="rId13" Type="http://schemas.openxmlformats.org/officeDocument/2006/relationships/hyperlink" Target="https://doi.org/10.1186/s40694-019-0069-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doi.org/10.1007/s12094-008-0292-8" TargetMode="External"/><Relationship Id="rId12" Type="http://schemas.openxmlformats.org/officeDocument/2006/relationships/hyperlink" Target="https://info.abmgood.com/crispr-cas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science/article/pii/B9780124160156000083?via%3Dihub" TargetMode="External"/><Relationship Id="rId11" Type="http://schemas.openxmlformats.org/officeDocument/2006/relationships/hyperlink" Target="https://doi.org/10.1038/s41392-019-0089-y" TargetMode="External"/><Relationship Id="rId5" Type="http://schemas.openxmlformats.org/officeDocument/2006/relationships/hyperlink" Target="https://www.frontiersin.org/articles/10.3389/fonc.2018.00268/full" TargetMode="External"/><Relationship Id="rId10" Type="http://schemas.openxmlformats.org/officeDocument/2006/relationships/hyperlink" Target="https://doi.org/10.1038/s41467-018-04252-2" TargetMode="External"/><Relationship Id="rId4" Type="http://schemas.openxmlformats.org/officeDocument/2006/relationships/hyperlink" Target="https://commons.wikimedia.org/wiki/File:GFPPupsAndTestisForWiki.jpg" TargetMode="External"/><Relationship Id="rId9" Type="http://schemas.openxmlformats.org/officeDocument/2006/relationships/hyperlink" Target="https://doi.org/10.1089/scd.2018.0121" TargetMode="External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13FD394-3F28-F0D4-2965-797422D25052}"/>
              </a:ext>
            </a:extLst>
          </p:cNvPr>
          <p:cNvSpPr txBox="1">
            <a:spLocks/>
          </p:cNvSpPr>
          <p:nvPr/>
        </p:nvSpPr>
        <p:spPr>
          <a:xfrm>
            <a:off x="787651" y="2639534"/>
            <a:ext cx="11195007" cy="1426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2D6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j-ea"/>
                <a:cs typeface="Times New Roman" panose="02020603050405020304" pitchFamily="18" charset="0"/>
              </a:rPr>
              <a:t>Animal Models of Human Diseases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D69"/>
                </a:solidFill>
                <a:effectLst/>
                <a:uLnTx/>
                <a:uFillTx/>
                <a:latin typeface="Cooper Black" panose="0208090404030B0204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D69"/>
              </a:solidFill>
              <a:effectLst/>
              <a:uLnTx/>
              <a:uFillTx/>
              <a:latin typeface="Cooper Black" panose="0208090404030B0204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2BB40F1-4BB4-BDCD-B68A-C1F995544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87" y="3539455"/>
            <a:ext cx="1091917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Palace Script MT" panose="030303020206070C0B05" pitchFamily="66" charset="0"/>
                <a:cs typeface="Arial" pitchFamily="34" charset="0"/>
              </a:rPr>
              <a:t>by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ce Script MT" panose="030303020206070C0B05" pitchFamily="66" charset="0"/>
                <a:cs typeface="Arial" pitchFamily="34" charset="0"/>
              </a:rPr>
              <a:t>Arta Olya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lace Script MT" panose="030303020206070C0B05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2060"/>
                </a:solidFill>
                <a:latin typeface="Edwardian Script ITC" panose="030303020407070D0804" pitchFamily="66" charset="0"/>
                <a:cs typeface="Arial" pitchFamily="34" charset="0"/>
              </a:rPr>
              <a:t>May 2023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dwardian Script ITC" panose="030303020407070D0804" pitchFamily="66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Laboratory of Human Molecular Genetics,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Institute of Molecular Biology and Biotechnology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7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4415" y="982197"/>
            <a:ext cx="37971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Selecting the appropriate animal model</a:t>
            </a:r>
            <a:endParaRPr lang="en-US" sz="15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26" y="1537864"/>
            <a:ext cx="6520308" cy="4544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E3276-9383-0FAF-BF20-9691913626B6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569989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97" y="1816023"/>
            <a:ext cx="5962165" cy="4266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473" y="1196826"/>
            <a:ext cx="110090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 trade-off between throughput/cost and anatomical/physiological similarity to humans (as well as raising ethical issues)</a:t>
            </a:r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9AA5D-0B7B-E438-B059-267DB0625A74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239599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1154097"/>
            <a:ext cx="11293641" cy="4928688"/>
          </a:xfrm>
        </p:spPr>
        <p:txBody>
          <a:bodyPr>
            <a:normAutofit/>
          </a:bodyPr>
          <a:lstStyle/>
          <a:p>
            <a:pPr algn="l">
              <a:lnSpc>
                <a:spcPct val="17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It is important to note that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animal models are not perfect replicas of human diseases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may not always accurately predict how a treatment will work in humans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Therefore, it is important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use animal models in conjunction with other approaches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such as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in vitro studies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clinical trials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to fully understand and develop treatments for human diseases.</a:t>
            </a:r>
          </a:p>
          <a:p>
            <a:pPr>
              <a:lnSpc>
                <a:spcPct val="170000"/>
              </a:lnSpc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13" y="2667053"/>
            <a:ext cx="7983734" cy="3369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AC622B-22B7-C3B0-FEFD-094E4E6D65F1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51440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-90" y="3560937"/>
            <a:ext cx="3484725" cy="1569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Cancer Research</a:t>
            </a:r>
          </a:p>
          <a:p>
            <a:pPr algn="ctr">
              <a:lnSpc>
                <a:spcPct val="100000"/>
              </a:lnSpc>
            </a:pP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Genetically Engineered Mouse Models </a:t>
            </a:r>
          </a:p>
          <a:p>
            <a:pPr algn="ctr">
              <a:lnSpc>
                <a:spcPct val="10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(GEMMs)</a:t>
            </a:r>
          </a:p>
          <a:p>
            <a:pPr>
              <a:lnSpc>
                <a:spcPct val="170000"/>
              </a:lnSpc>
            </a:pP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96" y="1039089"/>
            <a:ext cx="5527918" cy="504369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relevance of animal models to human diseases:</a:t>
            </a:r>
          </a:p>
          <a:p>
            <a:pPr algn="ctr">
              <a:lnSpc>
                <a:spcPct val="170000"/>
              </a:lnSpc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3551A-4FBB-61CB-3752-E55A313E5110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289928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Ethics of animal research:</a:t>
            </a:r>
          </a:p>
          <a:p>
            <a:pPr algn="ctr">
              <a:lnSpc>
                <a:spcPct val="170000"/>
              </a:lnSpc>
            </a:pP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23783" y="1180730"/>
            <a:ext cx="11327906" cy="4698540"/>
          </a:xfrm>
        </p:spPr>
        <p:txBody>
          <a:bodyPr>
            <a:normAutofit/>
          </a:bodyPr>
          <a:lstStyle/>
          <a:p>
            <a:pPr algn="l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Three </a:t>
            </a:r>
            <a:r>
              <a:rPr lang="en-US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Replacement, Reduction, and Refinement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Three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are a set of guiding principles that are used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minimize animal use and suffering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in research.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refers to the use of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non-animal alternatives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whenever possible,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refers to the use of the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minimum number of animals necessary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to achieve the research goals, and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refinement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refers to the use of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techniques and procedures that minimize animal suffering.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Animal Welfare: 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This involves providing animals with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appropriate housing, food, water, and veterinary care, and minimizing any pain, distress, or suffering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that they may experience during research procedures.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Ethical Review: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responsible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committees review research proposals to ensure that they comply with animal welfare regulations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Reporting and Transparency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Animal research is subject to reporting and transparency requirements, which i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nsure that the scientific community and the public are aware of the use of animals in research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that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research is carried out in an ethical and responsible manner.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4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1524000" y="2127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Outline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74" y="1104523"/>
            <a:ext cx="11009015" cy="476409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Introduction to animal models of human diseases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manipulation of animal models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Computer-based tools for animal model design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section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83" y="888585"/>
            <a:ext cx="797604" cy="79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2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59293" y="1269507"/>
            <a:ext cx="11327906" cy="469854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Genetic manipulation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animal models involves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altering their genetic material to create animals with specific traits or characteristics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that are relevant to human disease.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1.Transgenic models: 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These are animals that have been genetically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engineered to carry foreign genes (i.e., genes from another species) that are not normally found in the animal's genome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Transgenic animals are created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by introducing foreign DNA into the fertilized egg or early embryo of the animal.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6692" y="3120837"/>
            <a:ext cx="4991383" cy="2904579"/>
            <a:chOff x="566692" y="3120837"/>
            <a:chExt cx="4991383" cy="29045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597" y="3120837"/>
              <a:ext cx="2045478" cy="29045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66692" y="4490468"/>
              <a:ext cx="27609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Example: GFP (Green fluorescent protein)</a:t>
              </a:r>
              <a:endParaRPr lang="en-US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3262F-2655-25EC-F4CE-F9BAA6872664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8895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59293" y="1269507"/>
            <a:ext cx="11327906" cy="469854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Genetic manipulation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animal models involves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altering their genetic material to create animals with specific traits or characteristics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that are relevant to human disease.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1.Transgenic models: 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These are animals that have been genetically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engineered to carry foreign genes (i.e., genes from another species) that are not normally found in the animal's genome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Transgenic animals are created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by introducing foreign DNA into the fertilized egg or early embryo of the animal.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2.Knockout models: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These are animals that have been genetically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engineered to have one or more genes "knocked out" or deleted from their genome.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Knockout animals are created by using gene editing techniques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disrupt or delete a specific gene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in the animal's DNA.</a:t>
            </a:r>
          </a:p>
          <a:p>
            <a:pPr algn="l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3.Knock-in models:</a:t>
            </a:r>
          </a:p>
          <a:p>
            <a:pPr algn="l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These are animals that have been genetically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engineered to have a specific gene added to their </a:t>
            </a:r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genome at a specific location.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Knock-in mice can be created to carry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specific mutations or </a:t>
            </a:r>
            <a:r>
              <a:rPr lang="en-US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genetic variations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associated with human diseases. </a:t>
            </a:r>
          </a:p>
          <a:p>
            <a:pPr algn="l"/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6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002042"/>
            <a:ext cx="9144000" cy="427263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strategies for making transgenic mice: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46" y="1509616"/>
            <a:ext cx="4763706" cy="4492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50" y="10354"/>
            <a:ext cx="797604" cy="797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CAA99-FC3A-3D74-60F3-970BE9063BC3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1593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002042"/>
            <a:ext cx="9144000" cy="427263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Microinjection: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84" y="1305017"/>
            <a:ext cx="9452630" cy="4777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043A6-18C7-06C1-4057-C7EFFBE4A8F3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323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1524000" y="212756"/>
            <a:ext cx="907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Objectives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9A40E48C-D6A2-EE3A-2F1B-B6A238AA1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430" y="1295762"/>
            <a:ext cx="11199137" cy="4379846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the importance of animal models in studying human diseases.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about the different types of animal models used in biomedical research.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the ethical issues surrounding animal research.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understand the principles of genetic manipulation of animal models and its applications.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gain hands-on experience in using computer software to design and analyze animal models.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002042"/>
            <a:ext cx="9144000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Conditional (inducible/tissue-specific) expression and knockouts using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-Lox system: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29" y="1491735"/>
            <a:ext cx="8096250" cy="4591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DA6AA6-6842-5A97-508D-56CC773B9580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334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002042"/>
            <a:ext cx="9144000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Conditional (inducible/tissue-specific) expression and knockouts using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-Lox system: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5" y="2193537"/>
            <a:ext cx="6559248" cy="3889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0782" y="1480756"/>
            <a:ext cx="1862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>
                <a:solidFill>
                  <a:srgbClr val="202122"/>
                </a:solidFill>
                <a:latin typeface="+mj-lt"/>
              </a:rPr>
              <a:t>Cre</a:t>
            </a:r>
            <a:r>
              <a:rPr lang="en-US" sz="1200" dirty="0">
                <a:solidFill>
                  <a:srgbClr val="202122"/>
                </a:solidFill>
                <a:latin typeface="+mj-lt"/>
              </a:rPr>
              <a:t> (</a:t>
            </a:r>
            <a:r>
              <a:rPr lang="en-US" sz="1200" b="1" u="sng" dirty="0">
                <a:solidFill>
                  <a:srgbClr val="202122"/>
                </a:solidFill>
                <a:latin typeface="+mj-lt"/>
              </a:rPr>
              <a:t>c</a:t>
            </a:r>
            <a:r>
              <a:rPr lang="en-US" sz="1200" dirty="0">
                <a:solidFill>
                  <a:srgbClr val="202122"/>
                </a:solidFill>
                <a:latin typeface="+mj-lt"/>
              </a:rPr>
              <a:t>auses </a:t>
            </a:r>
            <a:r>
              <a:rPr lang="en-US" sz="1200" b="1" u="sng" dirty="0">
                <a:solidFill>
                  <a:srgbClr val="202122"/>
                </a:solidFill>
                <a:latin typeface="+mj-lt"/>
              </a:rPr>
              <a:t>re</a:t>
            </a:r>
            <a:r>
              <a:rPr lang="en-US" sz="1200" dirty="0">
                <a:solidFill>
                  <a:srgbClr val="202122"/>
                </a:solidFill>
                <a:latin typeface="+mj-lt"/>
              </a:rPr>
              <a:t>combination)</a:t>
            </a:r>
            <a:endParaRPr lang="en-US" sz="12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05586" y="2399673"/>
            <a:ext cx="2157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202122"/>
                </a:solidFill>
                <a:latin typeface="+mj-lt"/>
              </a:rPr>
              <a:t> </a:t>
            </a:r>
            <a:r>
              <a:rPr lang="en-US" sz="1200" b="1" i="1" dirty="0" err="1">
                <a:solidFill>
                  <a:srgbClr val="202122"/>
                </a:solidFill>
                <a:latin typeface="+mj-lt"/>
              </a:rPr>
              <a:t>LoxP</a:t>
            </a:r>
            <a:r>
              <a:rPr lang="en-US" sz="1200" b="1" i="1" dirty="0">
                <a:solidFill>
                  <a:srgbClr val="202122"/>
                </a:solidFill>
                <a:latin typeface="+mj-lt"/>
              </a:rPr>
              <a:t> </a:t>
            </a:r>
            <a:r>
              <a:rPr lang="en-US" sz="1200" i="1" dirty="0">
                <a:solidFill>
                  <a:srgbClr val="202122"/>
                </a:solidFill>
                <a:latin typeface="+mj-lt"/>
              </a:rPr>
              <a:t>(</a:t>
            </a:r>
            <a:r>
              <a:rPr lang="en-US" sz="1200" b="1" i="1" dirty="0">
                <a:solidFill>
                  <a:srgbClr val="202122"/>
                </a:solidFill>
                <a:latin typeface="+mj-lt"/>
              </a:rPr>
              <a:t>Lo</a:t>
            </a:r>
            <a:r>
              <a:rPr lang="en-US" sz="1200" i="1" dirty="0">
                <a:solidFill>
                  <a:srgbClr val="202122"/>
                </a:solidFill>
                <a:latin typeface="+mj-lt"/>
              </a:rPr>
              <a:t>cus of </a:t>
            </a:r>
            <a:r>
              <a:rPr lang="en-US" sz="1200" b="1" i="1" dirty="0">
                <a:solidFill>
                  <a:srgbClr val="202122"/>
                </a:solidFill>
                <a:latin typeface="+mj-lt"/>
              </a:rPr>
              <a:t>x</a:t>
            </a:r>
            <a:r>
              <a:rPr lang="en-US" sz="1200" i="1" dirty="0">
                <a:solidFill>
                  <a:srgbClr val="202122"/>
                </a:solidFill>
                <a:latin typeface="+mj-lt"/>
              </a:rPr>
              <a:t>(cross)-over, </a:t>
            </a:r>
            <a:r>
              <a:rPr lang="en-US" sz="1200" b="1" i="1" dirty="0">
                <a:solidFill>
                  <a:srgbClr val="202122"/>
                </a:solidFill>
                <a:latin typeface="+mj-lt"/>
              </a:rPr>
              <a:t>P</a:t>
            </a:r>
            <a:r>
              <a:rPr lang="en-US" sz="1200" i="1" dirty="0">
                <a:solidFill>
                  <a:srgbClr val="202122"/>
                </a:solidFill>
                <a:latin typeface="+mj-lt"/>
              </a:rPr>
              <a:t>1)</a:t>
            </a:r>
            <a:endParaRPr lang="en-US" sz="1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45036-DF66-FE64-2E7E-24DD5901DEA6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912874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3999" y="1002042"/>
            <a:ext cx="9144000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Conditional (inducible/tissue-specific) expression and knockouts using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Cre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-Lox system: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10" y="1656353"/>
            <a:ext cx="7045818" cy="4426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F09F9-7982-C570-7FB1-3E27E08E3ECB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9661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839788" y="1080131"/>
            <a:ext cx="10550262" cy="666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Genome editing platforms and mechanisms for double-stranded break repair with endogenous DNA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50" y="-887"/>
            <a:ext cx="797604" cy="7976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220" y="1651633"/>
            <a:ext cx="8717116" cy="4431152"/>
            <a:chOff x="132220" y="1651633"/>
            <a:chExt cx="8717116" cy="44311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61" y="1651633"/>
              <a:ext cx="5506675" cy="44311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32220" y="5436454"/>
              <a:ext cx="30782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TALEN:</a:t>
              </a:r>
            </a:p>
            <a:p>
              <a:pPr algn="ctr"/>
              <a:r>
                <a:rPr lang="en-US" sz="1200" b="1" dirty="0"/>
                <a:t>T</a:t>
              </a:r>
              <a:r>
                <a:rPr lang="en-US" sz="1200" dirty="0"/>
                <a:t>ranscription </a:t>
              </a:r>
              <a:r>
                <a:rPr lang="en-US" sz="1200" b="1" dirty="0"/>
                <a:t>A</a:t>
              </a:r>
              <a:r>
                <a:rPr lang="en-US" sz="1200" dirty="0"/>
                <a:t>ctivator-</a:t>
              </a:r>
              <a:r>
                <a:rPr lang="en-US" sz="1200" b="1" dirty="0"/>
                <a:t>L</a:t>
              </a:r>
              <a:r>
                <a:rPr lang="en-US" sz="1200" dirty="0"/>
                <a:t>ike </a:t>
              </a:r>
              <a:r>
                <a:rPr lang="en-US" sz="1200" b="1" dirty="0"/>
                <a:t>E</a:t>
              </a:r>
              <a:r>
                <a:rPr lang="en-US" sz="1200" dirty="0"/>
                <a:t>ffector </a:t>
              </a:r>
              <a:r>
                <a:rPr lang="en-US" sz="1200" b="1" dirty="0"/>
                <a:t>N</a:t>
              </a:r>
              <a:r>
                <a:rPr lang="en-US" sz="1200" dirty="0"/>
                <a:t>uclease</a:t>
              </a:r>
            </a:p>
            <a:p>
              <a:endParaRPr lang="en-US" sz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69" y="1534916"/>
            <a:ext cx="6223975" cy="4572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C681C-5699-5C52-2E99-D25273118076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7" action="ppaction://hlinksldjump"/>
              </a:rPr>
              <a:t>18, 19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2612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Clustered Regularly Interspaced Short Palindromic Repeats (CRISPR)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52" y="1740091"/>
            <a:ext cx="4103333" cy="434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50" y="0"/>
            <a:ext cx="797604" cy="797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14872-EB55-FFA5-4394-24E2239262C8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5298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Clustered Regularly Interspaced Short Palindromic Repeats (CRISPR)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5" y="1539322"/>
            <a:ext cx="4546107" cy="4472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CEBA2-AE9D-94AC-9299-1E5193064B7E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906617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Clustered Regularly Interspaced Short Palindromic Repeats (CRISPR)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48"/>
            <a:ext cx="12192000" cy="2750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7041" y="3301019"/>
            <a:ext cx="301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Protospacer</a:t>
            </a:r>
            <a:r>
              <a:rPr lang="en-US" dirty="0"/>
              <a:t> Adjacent Motif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48156-E78F-F212-4E80-782BB03CC82E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3893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Cas9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Nickase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1783520"/>
            <a:ext cx="4095750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7367A3-10E6-8671-9070-81689F8E2E7B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405240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Cas9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Nickase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86252" y="1938637"/>
            <a:ext cx="8210550" cy="4095750"/>
            <a:chOff x="2086252" y="2008027"/>
            <a:chExt cx="8210550" cy="40957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052" y="2008027"/>
              <a:ext cx="4095750" cy="40957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252" y="2008027"/>
              <a:ext cx="4114800" cy="404812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" y="1938637"/>
            <a:ext cx="12192000" cy="4045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07BD9-FB2E-8F39-006B-01F244CC42B7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7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6921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Cas9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Nickase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69" y="1747091"/>
            <a:ext cx="8948260" cy="4328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3AD1E-6E18-B467-8E72-C153A5697E84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158876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1524000" y="2127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Outline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968" y="796717"/>
            <a:ext cx="11502189" cy="5373264"/>
          </a:xfrm>
        </p:spPr>
        <p:txBody>
          <a:bodyPr>
            <a:normAutofit fontScale="40000" lnSpcReduction="20000"/>
          </a:bodyPr>
          <a:lstStyle/>
          <a:p>
            <a:pPr marL="571500" indent="-571500" algn="l">
              <a:lnSpc>
                <a:spcPct val="270000"/>
              </a:lnSpc>
              <a:buFont typeface="Wingdings" panose="05000000000000000000" pitchFamily="2" charset="2"/>
              <a:buChar char="Ø"/>
            </a:pP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animal models of human diseases: </a:t>
            </a:r>
          </a:p>
          <a:p>
            <a:pPr algn="l">
              <a:lnSpc>
                <a:spcPct val="270000"/>
              </a:lnSpc>
            </a:pP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section recapitulates the basics of why animal models are used in biomedical research, the types of animal models, and their limitations.</a:t>
            </a:r>
          </a:p>
          <a:p>
            <a:pPr marL="571500" indent="-571500" algn="l">
              <a:lnSpc>
                <a:spcPct val="270000"/>
              </a:lnSpc>
              <a:buFont typeface="Wingdings" panose="05000000000000000000" pitchFamily="2" charset="2"/>
              <a:buChar char="Ø"/>
            </a:pP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manipulation of animal models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>
              <a:lnSpc>
                <a:spcPct val="270000"/>
              </a:lnSpc>
            </a:pPr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section covers the principles of genetic manipulation of animal models, including transgenic, knockout, and knock-in models as well as their applications of these models in studying human diseases.</a:t>
            </a:r>
          </a:p>
          <a:p>
            <a:pPr marL="571500" indent="-571500" algn="l">
              <a:lnSpc>
                <a:spcPct val="270000"/>
              </a:lnSpc>
              <a:buFont typeface="Wingdings" panose="05000000000000000000" pitchFamily="2" charset="2"/>
              <a:buChar char="Ø"/>
            </a:pP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Computer-based tools for animal model design: </a:t>
            </a:r>
          </a:p>
          <a:p>
            <a:pPr algn="l">
              <a:lnSpc>
                <a:spcPct val="27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section introduces the participants to different computer-based tools for designing animal models (CRISPR/Cas9).</a:t>
            </a:r>
          </a:p>
          <a:p>
            <a:pPr marL="571500" indent="-571500" algn="l">
              <a:lnSpc>
                <a:spcPct val="270000"/>
              </a:lnSpc>
              <a:buFont typeface="Wingdings" panose="05000000000000000000" pitchFamily="2" charset="2"/>
              <a:buChar char="Ø"/>
            </a:pP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section: </a:t>
            </a:r>
          </a:p>
          <a:p>
            <a:pPr algn="l">
              <a:lnSpc>
                <a:spcPct val="27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section allows participants to gain practical experience in designing and analyzing animal models (gene expression) using computer-based tools and databases.</a:t>
            </a:r>
          </a:p>
          <a:p>
            <a:pPr>
              <a:lnSpc>
                <a:spcPct val="27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Cas9 vs Cpf1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94" y="2184091"/>
            <a:ext cx="8096250" cy="29337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AF7E8-B1D1-6E95-0FBB-6C7340E62C57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21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8430995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spCas9, saCas9, and Cpf1 nucleases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2696" y="2118436"/>
            <a:ext cx="7610685" cy="3964349"/>
            <a:chOff x="2612696" y="2118436"/>
            <a:chExt cx="7610685" cy="39643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96" y="2432482"/>
              <a:ext cx="6962615" cy="36503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52908" y="2126776"/>
              <a:ext cx="1766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(Streptococcus </a:t>
              </a:r>
              <a:r>
                <a:rPr lang="en-US" sz="1200" i="1" dirty="0" err="1"/>
                <a:t>pyogenes</a:t>
              </a:r>
              <a:r>
                <a:rPr lang="en-US" sz="1200" i="1" dirty="0"/>
                <a:t>)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555" y="2126775"/>
              <a:ext cx="1698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(Staphylococcus aureus)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7280" y="2118436"/>
              <a:ext cx="28161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(CRISPR from </a:t>
              </a:r>
              <a:r>
                <a:rPr lang="en-US" sz="1200" dirty="0" err="1"/>
                <a:t>Prevotella</a:t>
              </a:r>
              <a:r>
                <a:rPr lang="en-US" sz="1200" dirty="0"/>
                <a:t> and </a:t>
              </a:r>
              <a:r>
                <a:rPr lang="en-US" sz="1200" dirty="0" err="1"/>
                <a:t>Francisella</a:t>
              </a:r>
              <a:r>
                <a:rPr lang="en-US" sz="1200" dirty="0"/>
                <a:t> 1)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407280" y="2432480"/>
            <a:ext cx="2164336" cy="364196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99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Genetic manipulation of animal models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66696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modifications and development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dCas9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80486" y="1747091"/>
            <a:ext cx="4327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dead Cas9 (nuclease deficient / null mutant)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37" y="2176666"/>
            <a:ext cx="4967564" cy="39061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76" y="1491777"/>
            <a:ext cx="2776894" cy="4387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20B97-D5C1-DB7A-38B5-019071630275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8181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1524000" y="2127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Outline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74" y="1104523"/>
            <a:ext cx="11009015" cy="476409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Introduction to animal models of human diseases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manipulation of animal models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Computer-based tools for animal model design 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section 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0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Computer-based tools for animal model design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819690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CRISPR guide RNA (gRNA /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sgRNA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 design: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CHOP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CHOP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8" y="1943644"/>
            <a:ext cx="5010665" cy="3787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60" y="1899821"/>
            <a:ext cx="5168290" cy="39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3974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Computer-based tools for animal model design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766254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LAMHDI: The Initiative to Link Animal Models to Human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LAMHDI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35" y="1762662"/>
            <a:ext cx="3833520" cy="1784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8" y="2467462"/>
            <a:ext cx="3458897" cy="2569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28" y="3424138"/>
            <a:ext cx="3614734" cy="2678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55" y="2467462"/>
            <a:ext cx="3555621" cy="26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39875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1524000" y="2127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Outline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74" y="1104523"/>
            <a:ext cx="11009015" cy="4764098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Introduction to animal models of human diseases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manipulation of animal models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Computer-based tools for animal model design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l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section</a:t>
            </a:r>
          </a:p>
          <a:p>
            <a:pPr marL="457200" indent="-457200" algn="l"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13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Hands-on section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766254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Gene expression analysis: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GEO2R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web-based tool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9758"/>
            <a:ext cx="12191999" cy="4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2777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Hands-on section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926222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following databases provide comprehensive resources and information on various aspects of mouse and rat genetics, genomics, and phenotypes:</a:t>
            </a: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  MGI (Mouse Genome Informatics)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RGD (Rat Genome Database)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26738"/>
            <a:ext cx="6095999" cy="2638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285984"/>
            <a:ext cx="6093041" cy="33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4289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Hands-on section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1"/>
            <a:ext cx="10550262" cy="562238"/>
          </a:xfrm>
        </p:spPr>
        <p:txBody>
          <a:bodyPr>
            <a:norm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 interactive tutorial to learn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mouse gene &amp; strain nomenclature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C6B3B44-670B-8331-25EB-26688198C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66" y="1584185"/>
            <a:ext cx="9940705" cy="4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452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Introduction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 Extra Bold" panose="02060903040505020403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888585"/>
            <a:ext cx="11293641" cy="51942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importance of animal models in biomedical research:</a:t>
            </a:r>
          </a:p>
          <a:p>
            <a:pPr algn="l">
              <a:lnSpc>
                <a:spcPct val="17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understand the underlying mechanisms of human diseases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test potential treatments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and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develop new therapies.</a:t>
            </a:r>
          </a:p>
          <a:p>
            <a:pPr algn="l">
              <a:lnSpc>
                <a:spcPct val="170000"/>
              </a:lnSpc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28" y="1933018"/>
            <a:ext cx="5440078" cy="4149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75" y="2105144"/>
            <a:ext cx="6120384" cy="3977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72440-E17C-8AE6-D2B8-1B8507822991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1,2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597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Presentation</a:t>
            </a: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080130"/>
            <a:ext cx="10550262" cy="4732195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prepare a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10-minute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PowerPoint presentation for the next session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(maximum 15 minutes)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in which you explain the process of selecting and creating a hypothetical animal model for a specific disease of your choice. If you prefer to make a poster instead, please feel free to do so.</a:t>
            </a: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insure that your presentation incorporates the following structure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introduction, methodology, discussion of potential outcomes, and risk assessment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This presentation file is available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DHMG &amp; LHTT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website.</a:t>
            </a: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You are more than welcome to contact me via Teams or e-mail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arta.olya@amu.edu.pl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 in case you have any questions or need help.</a:t>
            </a: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Good luck!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endParaRPr lang="en-US" sz="24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ADF5E-EA04-B995-6BB5-4CB8C504AF2E}"/>
              </a:ext>
            </a:extLst>
          </p:cNvPr>
          <p:cNvSpPr txBox="1"/>
          <p:nvPr/>
        </p:nvSpPr>
        <p:spPr>
          <a:xfrm>
            <a:off x="2605135" y="2929568"/>
            <a:ext cx="6846684" cy="970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1800" b="1" dirty="0">
                <a:solidFill>
                  <a:srgbClr val="002060"/>
                </a:solidFill>
                <a:latin typeface="Rockwell Extra Bold" panose="02060903040505020403" pitchFamily="18" charset="0"/>
              </a:rPr>
              <a:t>Thank you very much for your attention!</a:t>
            </a:r>
          </a:p>
          <a:p>
            <a:pPr algn="ctr">
              <a:lnSpc>
                <a:spcPct val="170000"/>
              </a:lnSpc>
            </a:pPr>
            <a:r>
              <a:rPr lang="en-US" b="1" dirty="0">
                <a:solidFill>
                  <a:srgbClr val="002060"/>
                </a:solidFill>
                <a:latin typeface="Rockwell Extra Bold" panose="02060903040505020403" pitchFamily="18" charset="0"/>
                <a:cs typeface="Arial" panose="020B0604020202020204" pitchFamily="34" charset="0"/>
              </a:rPr>
              <a:t>See you next week! </a:t>
            </a:r>
            <a:r>
              <a:rPr lang="en-US" b="1" dirty="0">
                <a:solidFill>
                  <a:srgbClr val="002060"/>
                </a:solidFill>
                <a:latin typeface="Rockwell Extra Bold" panose="020609030405050204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US" sz="1800" b="1" dirty="0">
              <a:solidFill>
                <a:srgbClr val="002060"/>
              </a:solidFill>
              <a:latin typeface="Rockwell Extra Bold" panose="020609030405050204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55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References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9788" y="1263866"/>
            <a:ext cx="10550262" cy="4797417"/>
          </a:xfrm>
        </p:spPr>
        <p:txBody>
          <a:bodyPr>
            <a:normAutofit/>
          </a:bodyPr>
          <a:lstStyle/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1- Aguilar, C., Alves da Silva, M., Saraiva, M.,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Neyazi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M., Olsson, I. A., &amp;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Bartfeld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S. (2021). Organoids as host models for infection biology – a review of methods.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Experimental &amp; Molecular Medicine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53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(10), 1471-1482.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4"/>
              </a:rPr>
              <a:t>https://doi.org/10.1038/s12276-021-00629-4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2- Zhang, J., Sun, X., &amp; Cao, C. (2022). Recent advances in genetically modified large-animal models of human diseases.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BIO Integration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(4), 161-171.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5"/>
              </a:rPr>
              <a:t>https://doi.org/10.15212/bioi-2022-0018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3- Choi, Y., Lee, S., Kim, K., Kim, S., Chung, Y., &amp; Lee, C. (2018). Studying cancer immunotherapy using patient-derived xenografts (PDXs) in humanized mice.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Experimental &amp; Molecular Medicine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(8), 1-9.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6"/>
              </a:rPr>
              <a:t>https://doi.org/10.1038/s12276-018-0115-0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4- Mouse party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(n.d.).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Learn.Genetics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7"/>
              </a:rPr>
              <a:t>https://learn.genetics.utah.edu/content/addiction/mouse/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5- Mice as models for human genetics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(n.d.). Nature.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8"/>
              </a:rPr>
              <a:t>https://www.nature.com/scitable/content/mice-as-models-for-human-genetics-4771/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6- Saleem, S., &amp; Kannan, R. R. (2018). Zebrafish: An emerging real-time model system to study Alzheimer’s disease and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neurospecific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drug discovery.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Cell Death Discovery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9"/>
              </a:rPr>
              <a:t>https://doi.org/10.1038/s41420-018-0109-7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7- Wang, X.,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Copmans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D., &amp; De Witte, P. A. (2021). Using Zebrafish as a disease model to study fibrotic disease.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 Journal of Molecular Sciences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22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(12), 6404.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0"/>
              </a:rPr>
              <a:t>https://doi.org/10.3390/ijms22126404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8-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Clauss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S., Bleyer, C., Schüttler, D.,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Tomsits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P., Renner, S.,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Klymiuk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N.,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Wakili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R.,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Massberg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S., Wolf, E., &amp;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Kääb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S. (2019). Animal models of arrhythmia: Classic electrophysiology to genetically modified large animals.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Nature Reviews Cardiology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(8), 457-475.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1"/>
              </a:rPr>
              <a:t>https://doi.org/10.1038/s41569-019-0179-0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9- Animal models of obesity and diabetes mellitus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(2018, January 19). Nature.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2"/>
              </a:rPr>
              <a:t>https://www.nature.com/articles/nrendo.2017.161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10- Kim, J., Koo, B., &amp;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Knoblich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J. A. (2020). Human organoids: Model systems for human biology and medicine.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Nature Reviews Molecular Cell Biology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21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(10), 571-584.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3"/>
              </a:rPr>
              <a:t>https://doi.org/10.1038/s41580-020-0259-3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11- Hicks, W. H., Bird, C. E., Traylor, J. I., Shi, D. D., 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Ahmadieh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T. Y., Richardson, T. E., McBrayer, S. K., &amp; Abdullah, K. G. (2021). Contemporary mouse models in glioma research.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Cells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(3), 712.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4"/>
              </a:rPr>
              <a:t>https://doi.org/10.3390/cells10030712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 txBox="1">
            <a:spLocks/>
          </p:cNvSpPr>
          <p:nvPr/>
        </p:nvSpPr>
        <p:spPr>
          <a:xfrm>
            <a:off x="839788" y="64243"/>
            <a:ext cx="10550262" cy="62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2400" dirty="0">
                <a:solidFill>
                  <a:srgbClr val="002060"/>
                </a:solidFill>
                <a:latin typeface="Rockwell" panose="02060603020205020403" pitchFamily="18" charset="0"/>
              </a:rPr>
              <a:t>References</a:t>
            </a:r>
            <a:endParaRPr lang="en-US" sz="2400" dirty="0">
              <a:solidFill>
                <a:srgbClr val="002060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20869" y="1240910"/>
            <a:ext cx="10550262" cy="4799140"/>
          </a:xfrm>
        </p:spPr>
        <p:txBody>
          <a:bodyPr>
            <a:normAutofit/>
          </a:bodyPr>
          <a:lstStyle/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12-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GFPPupsAndTestisForWiki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[ Top panel. Recipient mouse testis that was injected with genetically modified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spermatogonial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stem cells containing a reporter transgene for Green Fluorescent Protein (GFP), which will fluoresce green. Bottom Panel. The testis will produce spermatozoa that transmitted the GFP transgene to offspring.]. (2021, December 29). Wikimedia.org/.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4"/>
              </a:rPr>
              <a:t>https://commons.wikimedia.org/wiki/File:GFPPupsAndTestisForWiki.jpg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13- Transgenic mouse models in cancer research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(n.d.). Frontiers.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5"/>
              </a:rPr>
              <a:t>https://www.frontiersin.org/articles/10.3389/fonc.2018.00268/full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dirty="0">
                <a:effectLst/>
              </a:rPr>
              <a:t>14- White, K. E., Koller, D. L., &amp; Corbin, T. (2014). Skeletal genetics. </a:t>
            </a:r>
            <a:r>
              <a:rPr lang="en-US" sz="1200" i="1" dirty="0">
                <a:effectLst/>
              </a:rPr>
              <a:t>Basic and Applied Bone Biology</a:t>
            </a:r>
            <a:r>
              <a:rPr lang="en-US" sz="1200" dirty="0">
                <a:effectLst/>
              </a:rPr>
              <a:t>, 149–171. </a:t>
            </a:r>
            <a:r>
              <a:rPr lang="en-US" sz="105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6"/>
              </a:rPr>
              <a:t>https://www.sciencedirect.com/science/article/pii/B9780124160156000083?via%3Dihub</a:t>
            </a:r>
            <a:endParaRPr lang="en-US" sz="1050" b="0" i="0" u="sng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15- Santos, J., Fernández-Navarro, P., Villa-Morales, M., González-Sánchez, L., &amp; Fernández-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Piqueras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J. (2008). Genetically modified mouse models in cancer studies.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Clinical and Translational Oncology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(12), 794-803.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7"/>
              </a:rPr>
              <a:t>https://doi.org/10.1007/s12094-008-0292-8</a:t>
            </a:r>
            <a:endParaRPr lang="en-US" sz="1200" u="sng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16-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Kohnken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R.,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Porcu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P., &amp; Mishra, A. (2017). Overview of the use of murine models in leukemia and lymphoma research.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Frontiers in Oncology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8"/>
              </a:rPr>
              <a:t>https://doi.org/10.3389/fonc.2017.00022</a:t>
            </a:r>
            <a:endParaRPr lang="en-US" sz="1200" b="0" i="0" u="sng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17- Delgado Caceres, M., Pfeifer, C. G., &amp;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Docheva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D. (2018). Understanding tendons: Lessons from transgenic mouse models.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Stem Cells and Development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(17), 1161-1174.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9"/>
              </a:rPr>
              <a:t>https://doi.org/10.1089/scd.2018.0121</a:t>
            </a:r>
            <a:endParaRPr lang="en-US" sz="1200" u="sng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18- Adli, M. (2018). The CRISPR tool kit for genome editing and beyond.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Nature Communications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0"/>
              </a:rPr>
              <a:t>https://doi.org/10.1038/s41467-018-04252-2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19- Li, H., Yang, Y., Hong, W., Huang, M., Wu, M., &amp; Zhao, X. (2020). Applications of genome editing technology in the targeted therapy of human diseases: Mechanisms, advances and prospects.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Signal Transduction and Targeted Therapy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1"/>
              </a:rPr>
              <a:t>https://doi.org/10.1038/s41392-019-0089-y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20-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hlinkClick r:id="rId12"/>
              </a:rPr>
              <a:t>https://info.abmgood.com/crispr-cas9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21- Vanegas, K. G.,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Jarczynska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Z. D.,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Strucko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T., &amp; Mortensen, U. H. (2019). Cpf1 enables fast and efficient genome editing in Aspergilli.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Fungal Biology and Biotechnology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(1).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13"/>
              </a:rPr>
              <a:t>https://doi.org/10.1186/s40694-019-0069-6</a:t>
            </a:r>
            <a:endParaRPr lang="en-US" sz="1200" dirty="0">
              <a:effectLst/>
            </a:endParaRPr>
          </a:p>
          <a:p>
            <a:pPr algn="l"/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4" name="Picture 3" descr="A red and blu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7980C46-37E1-DC4E-A515-ADB945C6F1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889" y="5589619"/>
            <a:ext cx="1460484" cy="4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91491" y="85988"/>
            <a:ext cx="11009015" cy="58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importance of animal models in biomedical research: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1192305"/>
            <a:ext cx="11293641" cy="4890479"/>
          </a:xfrm>
        </p:spPr>
        <p:txBody>
          <a:bodyPr>
            <a:normAutofit/>
          </a:bodyPr>
          <a:lstStyle/>
          <a:p>
            <a:pPr algn="l">
              <a:lnSpc>
                <a:spcPct val="17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understand the underlying mechanisms of human diseases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test potential treatments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and to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develop new therapies.</a:t>
            </a:r>
          </a:p>
          <a:p>
            <a:pPr algn="l">
              <a:lnSpc>
                <a:spcPct val="17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Example: PDX mouse models</a:t>
            </a:r>
          </a:p>
          <a:p>
            <a:pPr algn="l">
              <a:lnSpc>
                <a:spcPct val="17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(PDX= Patient-Derived Xenograft)</a:t>
            </a:r>
          </a:p>
          <a:p>
            <a:pPr algn="l">
              <a:lnSpc>
                <a:spcPct val="170000"/>
              </a:lnSpc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2920"/>
            <a:ext cx="12192000" cy="3019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822ED-40A2-E0B7-C297-E75F0E3A626F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7558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03" y="1449136"/>
            <a:ext cx="6473353" cy="46336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355" y="888585"/>
            <a:ext cx="797604" cy="797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F870AC-0E0A-4DA4-B705-8BFE7097D6ED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34967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888585"/>
            <a:ext cx="11293641" cy="5194200"/>
          </a:xfrm>
        </p:spPr>
        <p:txBody>
          <a:bodyPr>
            <a:normAutofit/>
          </a:bodyPr>
          <a:lstStyle/>
          <a:p>
            <a:pPr lvl="0" algn="l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commonly used. </a:t>
            </a:r>
          </a:p>
          <a:p>
            <a:pPr algn="l">
              <a:lnSpc>
                <a:spcPct val="170000"/>
              </a:lnSpc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99" y="1439309"/>
            <a:ext cx="5337329" cy="464347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Rectangle 6"/>
          <p:cNvSpPr/>
          <p:nvPr/>
        </p:nvSpPr>
        <p:spPr>
          <a:xfrm>
            <a:off x="7301073" y="1439309"/>
            <a:ext cx="1757779" cy="1135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4DB57-C61C-BA3E-DFAF-E967220B4148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5" action="ppaction://hlinksldjump"/>
              </a:rPr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74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888585"/>
            <a:ext cx="11293641" cy="5194200"/>
          </a:xfrm>
        </p:spPr>
        <p:txBody>
          <a:bodyPr>
            <a:normAutofit/>
          </a:bodyPr>
          <a:lstStyle/>
          <a:p>
            <a:pPr lvl="0" algn="l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commonly used. 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Zebrafish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Danio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rerio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development of organs and tissues can be visualized in real-time.</a:t>
            </a: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9179" y="2613101"/>
            <a:ext cx="11293641" cy="2980873"/>
            <a:chOff x="449179" y="2613101"/>
            <a:chExt cx="11293641" cy="29808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79" y="2613101"/>
              <a:ext cx="6992171" cy="298087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197" y="3026529"/>
              <a:ext cx="4184623" cy="215401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6CDC9-60AF-0250-0A6F-B6CFFAE2E3B8}"/>
              </a:ext>
            </a:extLst>
          </p:cNvPr>
          <p:cNvSpPr txBox="1"/>
          <p:nvPr/>
        </p:nvSpPr>
        <p:spPr>
          <a:xfrm>
            <a:off x="174199" y="6443370"/>
            <a:ext cx="966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hlinkClick r:id="rId6" action="ppaction://hlinksldjump"/>
              </a:rPr>
              <a:t>6, 7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84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8">
            <a:extLst>
              <a:ext uri="{FF2B5EF4-FFF2-40B4-BE49-F238E27FC236}">
                <a16:creationId xmlns:a16="http://schemas.microsoft.com/office/drawing/2014/main" id="{0319166A-4F63-4F29-A029-14DC76F1E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82785"/>
            <a:ext cx="12192000" cy="294556"/>
          </a:xfrm>
          <a:prstGeom prst="rect">
            <a:avLst/>
          </a:prstGeom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C3C39C00-6D7C-485F-8E17-2ADC0B1440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6717"/>
            <a:ext cx="12192001" cy="9186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A8875A-D71C-CC18-66A2-6FF7FC271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79" y="888585"/>
            <a:ext cx="11293641" cy="5194200"/>
          </a:xfrm>
        </p:spPr>
        <p:txBody>
          <a:bodyPr>
            <a:normAutofit/>
          </a:bodyPr>
          <a:lstStyle/>
          <a:p>
            <a:pPr lvl="0" algn="l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Mice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commonly used. 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Zebrafish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Danio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rerio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development of organs and tissues can be visualized in real-time.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flies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Drosophila melanogaster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studies; Drug discovery. 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Roundworm (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Caenorhabditis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 biology; Neurobiology; Aging.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Chimpanzee (</a:t>
            </a:r>
            <a:r>
              <a:rPr lang="en-US" sz="15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 troglodytes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other non-human primates: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diseases that are unique to humans, such as HIV. </a:t>
            </a:r>
          </a:p>
          <a:p>
            <a:pPr lvl="0" algn="l"/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expensive to maintain and their use in research raises ethical concerns</a:t>
            </a: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research on a variety of diseases, including cancer, cardiovascular disease, and diabetes. 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research on cardiovascular disease, ophthalmology, and immunology.</a:t>
            </a: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 pigs: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research related to infectious diseases, such as tuberculosis.</a:t>
            </a:r>
          </a:p>
          <a:p>
            <a:pPr lvl="0" algn="l"/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list goes on…</a:t>
            </a: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3D2DA-299A-9E0D-A1D0-A7A902489038}"/>
              </a:ext>
            </a:extLst>
          </p:cNvPr>
          <p:cNvSpPr txBox="1"/>
          <p:nvPr/>
        </p:nvSpPr>
        <p:spPr>
          <a:xfrm>
            <a:off x="588473" y="212756"/>
            <a:ext cx="1100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animal models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that are commonly used in biomedical research: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Rockwell Extra Bold" panose="02060903040505020403" pitchFamily="18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002060"/>
              </a:solidFill>
              <a:latin typeface="Rockwell Extra Bold" panose="020609030405050204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5413</TotalTime>
  <Words>2771</Words>
  <Application>Microsoft Office PowerPoint</Application>
  <PresentationFormat>Widescreen</PresentationFormat>
  <Paragraphs>295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Britannic Bold</vt:lpstr>
      <vt:lpstr>Brush Script MT</vt:lpstr>
      <vt:lpstr>Calibri</vt:lpstr>
      <vt:lpstr>Calibri Light</vt:lpstr>
      <vt:lpstr>Cooper Black</vt:lpstr>
      <vt:lpstr>Edwardian Script ITC</vt:lpstr>
      <vt:lpstr>Palace Script MT</vt:lpstr>
      <vt:lpstr>Rockwell</vt:lpstr>
      <vt:lpstr>Rockwell Extra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Arta Olya</dc:creator>
  <cp:lastModifiedBy>Arta Olya</cp:lastModifiedBy>
  <cp:revision>115</cp:revision>
  <dcterms:created xsi:type="dcterms:W3CDTF">2023-05-15T11:55:40Z</dcterms:created>
  <dcterms:modified xsi:type="dcterms:W3CDTF">2023-05-24T09:20:30Z</dcterms:modified>
</cp:coreProperties>
</file>